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idQGbPQuocfWX2inyNw/PennrL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2FA061-8187-4300-8D54-4153E1F3A176}">
  <a:tblStyle styleId="{6B2FA061-8187-4300-8D54-4153E1F3A17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www.kaggle.com/datasets/iremnurtokuroglu/credit-score-classification-cleaned-dataset/dat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864037" y="2453283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Times New Roman"/>
              <a:buNone/>
            </a:pPr>
            <a:r>
              <a:rPr b="1" i="0" lang="en-US" sz="4300" u="none" cap="none" strike="noStrike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Score Classification Analysis</a:t>
            </a:r>
            <a:endParaRPr b="0" i="0" sz="4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864037" y="4195167"/>
            <a:ext cx="7415927" cy="987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Machine Learning Approach to Predicting Creditworthiness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864037" y="5460325"/>
            <a:ext cx="7415927" cy="315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50"/>
              <a:buFont typeface="Times New Roman"/>
              <a:buNone/>
            </a:pPr>
            <a:r>
              <a:rPr b="0" i="0" lang="en-US" sz="1550" u="none" cap="none" strike="noStrike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Tran Ngoc Huy</a:t>
            </a:r>
            <a:endParaRPr b="0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/>
          <p:nvPr/>
        </p:nvSpPr>
        <p:spPr>
          <a:xfrm>
            <a:off x="431934" y="339450"/>
            <a:ext cx="11201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Protective Factor - Income and Financial Capacity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431959" y="968458"/>
            <a:ext cx="137664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458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financial behaviors are stronger predictors, occupation also provides valuable context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431959" y="1492696"/>
            <a:ext cx="137664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Income (r = -0.08) and Monthly Inhand Salary are strong protective factors against a poor credit score.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185351" y="6961613"/>
            <a:ext cx="7129135" cy="1169132"/>
          </a:xfrm>
          <a:prstGeom prst="roundRect">
            <a:avLst>
              <a:gd fmla="val 79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186883" y="6961611"/>
            <a:ext cx="60960" cy="1169133"/>
          </a:xfrm>
          <a:prstGeom prst="roundRect">
            <a:avLst>
              <a:gd fmla="val 30375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677228" y="7100201"/>
            <a:ext cx="13716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b="1"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677228" y="7345708"/>
            <a:ext cx="649866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median Annual Income for the Good score group (approx 45,000$) is the highest, while the Standard group has the lowest median income (approx 30,000$).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7437834" y="6961612"/>
            <a:ext cx="7081355" cy="1169133"/>
          </a:xfrm>
          <a:prstGeom prst="roundRect">
            <a:avLst>
              <a:gd fmla="val 79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"/>
          <p:cNvSpPr/>
          <p:nvPr/>
        </p:nvSpPr>
        <p:spPr>
          <a:xfrm>
            <a:off x="7422594" y="6961612"/>
            <a:ext cx="60960" cy="1169131"/>
          </a:xfrm>
          <a:prstGeom prst="roundRect">
            <a:avLst>
              <a:gd fmla="val 30375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7622143" y="7100201"/>
            <a:ext cx="13716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b="1"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7622143" y="7345708"/>
            <a:ext cx="649866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suggests that higher income provides the financial stability that strongly correlates with achieving and maintaining a Good credit score, making it a key contributing factor to overall financial health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3096" y="1930444"/>
            <a:ext cx="6237716" cy="479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849" y="1930444"/>
            <a:ext cx="6307705" cy="479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4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/>
          <p:nvPr/>
        </p:nvSpPr>
        <p:spPr>
          <a:xfrm>
            <a:off x="657344" y="3164681"/>
            <a:ext cx="6157555" cy="5217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250"/>
              <a:buFont typeface="Times New Roman"/>
              <a:buNone/>
            </a:pPr>
            <a:r>
              <a:rPr b="1" lang="en-US" sz="32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Pipeline</a:t>
            </a:r>
            <a:endParaRPr sz="3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657344" y="3968115"/>
            <a:ext cx="13315712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transformed the raw data into a machine-learning-ready format through two main phases: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236" name="Google Shape;2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344" y="4479846"/>
            <a:ext cx="6657856" cy="7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1"/>
          <p:cNvSpPr/>
          <p:nvPr/>
        </p:nvSpPr>
        <p:spPr>
          <a:xfrm>
            <a:off x="845106" y="5418892"/>
            <a:ext cx="2864763" cy="31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Encoding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845106" y="5844421"/>
            <a:ext cx="6282333" cy="6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Char char="•"/>
            </a:pPr>
            <a:r>
              <a:rPr b="1"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Encoding:</a:t>
            </a:r>
            <a:r>
              <a:rPr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Applied to the target variable Credit_Score. With 0 is ‘Good’, 1 is ‘Standard’ and 2 is ‘Poor’.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845106" y="6511171"/>
            <a:ext cx="6282333" cy="6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Char char="•"/>
            </a:pPr>
            <a:r>
              <a:rPr b="1"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One-Hot Encoding:</a:t>
            </a:r>
            <a:r>
              <a:rPr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for nominal features (e.g., Occupation) to prevent the models from assuming incorrect orderings.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240" name="Google Shape;24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4479846"/>
            <a:ext cx="6657856" cy="7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7502962" y="5418892"/>
            <a:ext cx="2504242" cy="31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Train-Test Split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7502962" y="5844421"/>
            <a:ext cx="6282333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encoded dataset was partitioned to ensure robust validation: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7502962" y="6257568"/>
            <a:ext cx="6282333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Char char="•"/>
            </a:pPr>
            <a:r>
              <a:rPr b="1"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80% Training Set:</a:t>
            </a:r>
            <a:r>
              <a:rPr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Dedicated to model learning and optimization.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7502962" y="6623804"/>
            <a:ext cx="6282333" cy="6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Char char="•"/>
            </a:pPr>
            <a:r>
              <a:rPr b="1"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 Testing Set:</a:t>
            </a:r>
            <a:r>
              <a:rPr lang="en-US" sz="14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Reserved for final, unbiased performance evaluation on unseen data.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533162" y="420410"/>
            <a:ext cx="7446645" cy="423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Six Classification Algorithms Implemented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533162" y="1148358"/>
            <a:ext cx="13564076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150"/>
              <a:buFont typeface="Times New Roman"/>
              <a:buNone/>
            </a:pPr>
            <a:r>
              <a:rPr lang="en-US" sz="11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selected a comprehensive suite of classification models, ranging from linear to complex ensemble methods, to identify the optimal solution.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1439962" y="1808603"/>
            <a:ext cx="609300" cy="914100"/>
          </a:xfrm>
          <a:prstGeom prst="roundRect">
            <a:avLst>
              <a:gd fmla="val 36004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343" y="2151383"/>
            <a:ext cx="228481" cy="22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/>
          <p:nvPr/>
        </p:nvSpPr>
        <p:spPr>
          <a:xfrm>
            <a:off x="2201605" y="1960883"/>
            <a:ext cx="238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b="1" lang="en-US" sz="13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K-Nearest Neighbors (KNN)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439962" y="2874926"/>
            <a:ext cx="609300" cy="914100"/>
          </a:xfrm>
          <a:prstGeom prst="roundRect">
            <a:avLst>
              <a:gd fmla="val 36004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6" name="Google Shape;2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343" y="3217707"/>
            <a:ext cx="228481" cy="22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2"/>
          <p:cNvSpPr/>
          <p:nvPr/>
        </p:nvSpPr>
        <p:spPr>
          <a:xfrm>
            <a:off x="2201605" y="3027207"/>
            <a:ext cx="2055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b="1" lang="en-US" sz="13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Classifier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1439962" y="3941250"/>
            <a:ext cx="609300" cy="914100"/>
          </a:xfrm>
          <a:prstGeom prst="roundRect">
            <a:avLst>
              <a:gd fmla="val 36004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9" name="Google Shape;2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343" y="4284031"/>
            <a:ext cx="228481" cy="22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/>
          <p:nvPr/>
        </p:nvSpPr>
        <p:spPr>
          <a:xfrm>
            <a:off x="2201605" y="4093531"/>
            <a:ext cx="22143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b="1" lang="en-US" sz="13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Classifier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1439962" y="5007574"/>
            <a:ext cx="609300" cy="914100"/>
          </a:xfrm>
          <a:prstGeom prst="roundRect">
            <a:avLst>
              <a:gd fmla="val 36004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343" y="5350355"/>
            <a:ext cx="228481" cy="22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/>
          <p:nvPr/>
        </p:nvSpPr>
        <p:spPr>
          <a:xfrm>
            <a:off x="2201605" y="5159855"/>
            <a:ext cx="1939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b="1" lang="en-US" sz="13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Naive Bayes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1439962" y="6073898"/>
            <a:ext cx="609300" cy="914100"/>
          </a:xfrm>
          <a:prstGeom prst="roundRect">
            <a:avLst>
              <a:gd fmla="val 36004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343" y="6416678"/>
            <a:ext cx="228481" cy="22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2201605" y="6226178"/>
            <a:ext cx="1692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b="1" lang="en-US" sz="13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Classifier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/>
          <p:nvPr/>
        </p:nvSpPr>
        <p:spPr>
          <a:xfrm>
            <a:off x="765334" y="601385"/>
            <a:ext cx="8269010" cy="607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800"/>
              <a:buFont typeface="Times New Roman"/>
              <a:buNone/>
            </a:pPr>
            <a:r>
              <a:rPr b="1" lang="en-US" sz="38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 Comparison</a:t>
            </a:r>
            <a:endParaRPr sz="3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629408" y="1471195"/>
            <a:ext cx="13099733" cy="34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 on the 20% test data highlight the superior performance of ensemble methods.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945070" y="4010381"/>
            <a:ext cx="6234205" cy="874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Random Forest and XGBoost models achieved the highest accuracy, offering balanced predictive power across all metrics.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765319" y="4003222"/>
            <a:ext cx="81300" cy="257310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114" y="2001795"/>
            <a:ext cx="6697362" cy="614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/>
          <p:nvPr/>
        </p:nvSpPr>
        <p:spPr>
          <a:xfrm>
            <a:off x="431959" y="339447"/>
            <a:ext cx="13716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1050"/>
              <a:buFont typeface="Times New Roman"/>
              <a:buNone/>
            </a:pPr>
            <a:r>
              <a:rPr b="1" lang="en-US" sz="10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Dive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431959" y="696039"/>
            <a:ext cx="1108150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Times New Roman"/>
              <a:buNone/>
            </a:pPr>
            <a:r>
              <a:rPr b="1" lang="en-US" sz="43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Forest: Our Optimal Classifier</a:t>
            </a:r>
            <a:endParaRPr sz="4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431948" y="1690325"/>
            <a:ext cx="283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Details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431959" y="2019300"/>
            <a:ext cx="673274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Random Forest Classifier, with an accuracy of 81.1%, demonstrates exceptional robustness. It utilizes an ensemble of decision trees to mitigate overfitting and maximize generalization.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7473332" y="1585675"/>
            <a:ext cx="5538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Classification Across Classes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7473315" y="1821775"/>
            <a:ext cx="673274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classification report confirms strong precision and recall for all three credit categories ('Good', 'Standard', and 'Poor').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7473314" y="2419006"/>
            <a:ext cx="673274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00"/>
              <a:buFont typeface="Times New Roman"/>
              <a:buChar char="•"/>
            </a:pPr>
            <a:r>
              <a:rPr b="1" lang="en-US" sz="1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Diagonal Values:</a:t>
            </a:r>
            <a:r>
              <a:rPr lang="en-US" sz="1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confusion matrix (visualized on the left) shows high values on the diagonal, indicating the model correctly classified the vast majority of instances.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73315" y="2963585"/>
            <a:ext cx="673274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00"/>
              <a:buFont typeface="Times New Roman"/>
              <a:buChar char="•"/>
            </a:pPr>
            <a:r>
              <a:rPr b="1" lang="en-US" sz="1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Error:</a:t>
            </a:r>
            <a:r>
              <a:rPr lang="en-US" sz="1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 off-diagonal values mean the model has minimal confusion between the 'Good', 'Standard', and 'Poor' credit scores.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59" y="3161109"/>
            <a:ext cx="6732746" cy="494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3314" y="3564409"/>
            <a:ext cx="7033517" cy="454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/>
          <p:nvPr/>
        </p:nvSpPr>
        <p:spPr>
          <a:xfrm>
            <a:off x="431959" y="339447"/>
            <a:ext cx="13716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1050"/>
              <a:buFont typeface="Times New Roman"/>
              <a:buNone/>
            </a:pPr>
            <a:r>
              <a:rPr b="1" lang="en-US" sz="10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Dive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431959" y="696039"/>
            <a:ext cx="1108150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Times New Roman"/>
              <a:buNone/>
            </a:pPr>
            <a:r>
              <a:rPr b="1" lang="en-US" sz="43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Forest: More refinement</a:t>
            </a:r>
            <a:endParaRPr sz="4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431941" y="1690325"/>
            <a:ext cx="36030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RandomizedSearchCV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431959" y="2019300"/>
            <a:ext cx="673274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this optimization method to fine-tune the Random forest model.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7473315" y="1690330"/>
            <a:ext cx="3221950" cy="205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model results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7473315" y="1901100"/>
            <a:ext cx="673274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classification report confirms strong precision and recall for all three credit categories ('Good', 'Standard', and 'Poor').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59" y="2418159"/>
            <a:ext cx="6732746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59" y="3156256"/>
            <a:ext cx="6732746" cy="494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3316" y="4596715"/>
            <a:ext cx="7048448" cy="35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3314" y="2508423"/>
            <a:ext cx="7048449" cy="196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2" name="Google Shape;3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6"/>
          <p:cNvSpPr/>
          <p:nvPr/>
        </p:nvSpPr>
        <p:spPr>
          <a:xfrm>
            <a:off x="788194" y="801648"/>
            <a:ext cx="7567612" cy="1250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900"/>
              <a:buFont typeface="Times New Roman"/>
              <a:buNone/>
            </a:pPr>
            <a:r>
              <a:rPr b="1" lang="en-US" sz="39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Strategic Recommendations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788194" y="2390299"/>
            <a:ext cx="7567612" cy="5037653"/>
          </a:xfrm>
          <a:prstGeom prst="roundRect">
            <a:avLst>
              <a:gd fmla="val 6706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788194" y="2390299"/>
            <a:ext cx="3783806" cy="3059073"/>
          </a:xfrm>
          <a:prstGeom prst="roundRect">
            <a:avLst>
              <a:gd fmla="val 1104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1013341" y="2615446"/>
            <a:ext cx="2502218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Success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1013341" y="3063240"/>
            <a:ext cx="2995732" cy="180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Classifier</a:t>
            </a: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proven top performer, achieving an accuracy of </a:t>
            </a:r>
            <a:r>
              <a:rPr lang="en-US" sz="1750">
                <a:solidFill>
                  <a:srgbClr val="000000"/>
                </a:solidFill>
                <a:highlight>
                  <a:srgbClr val="FFE14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83.05%</a:t>
            </a: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predicting credit scores.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4572000" y="2390299"/>
            <a:ext cx="3783806" cy="3059073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4572000" y="2390299"/>
            <a:ext cx="30480" cy="3059073"/>
          </a:xfrm>
          <a:prstGeom prst="roundRect">
            <a:avLst>
              <a:gd fmla="val 1108278" name="adj"/>
            </a:avLst>
          </a:prstGeom>
          <a:solidFill>
            <a:srgbClr val="5F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>
            <a:off x="5134928" y="2615446"/>
            <a:ext cx="2502218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5134928" y="3063240"/>
            <a:ext cx="2995732" cy="216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Key predictive characteristics of high-risk customers include high debt, aggressive credit seeking, and short credit histories.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4290536" y="3638312"/>
            <a:ext cx="562928" cy="562927"/>
          </a:xfrm>
          <a:prstGeom prst="roundRect">
            <a:avLst>
              <a:gd fmla="val 60008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3" name="Google Shape;3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268" y="3778925"/>
            <a:ext cx="281464" cy="28146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6"/>
          <p:cNvSpPr/>
          <p:nvPr/>
        </p:nvSpPr>
        <p:spPr>
          <a:xfrm>
            <a:off x="788194" y="5449372"/>
            <a:ext cx="7567612" cy="1978581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88194" y="5449372"/>
            <a:ext cx="7567612" cy="30480"/>
          </a:xfrm>
          <a:prstGeom prst="roundRect">
            <a:avLst>
              <a:gd fmla="val 1108278" name="adj"/>
            </a:avLst>
          </a:prstGeom>
          <a:solidFill>
            <a:srgbClr val="5F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1013341" y="5674519"/>
            <a:ext cx="2732246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Strategy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1013341" y="6122313"/>
            <a:ext cx="6779538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deploying the Random Forest model as an automated risk assessment tool, enhancing efficiency and standardization in lending decisions.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/>
          <p:nvPr/>
        </p:nvSpPr>
        <p:spPr>
          <a:xfrm>
            <a:off x="788193" y="801649"/>
            <a:ext cx="9393775" cy="755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900"/>
              <a:buFont typeface="Times New Roman"/>
              <a:buNone/>
            </a:pPr>
            <a:r>
              <a:rPr b="1" lang="en-US" sz="39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Strategic Recommendations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4" name="Google Shape;334;p17"/>
          <p:cNvGraphicFramePr/>
          <p:nvPr/>
        </p:nvGraphicFramePr>
        <p:xfrm>
          <a:off x="197708" y="145301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{6B2FA061-8187-4300-8D54-4153E1F3A176}</a:tableStyleId>
              </a:tblPr>
              <a:tblGrid>
                <a:gridCol w="4773825"/>
                <a:gridCol w="4773825"/>
                <a:gridCol w="4773825"/>
              </a:tblGrid>
              <a:tr h="43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Insight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Predictive Factor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Lending Process Recommendation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</a:tr>
              <a:tr h="156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Credit Longevity (r = -0.61)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Credit History Age is the strongest protective factor.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a Minimum Credit Age Threshold: Require a strict minimum Credit History Age (e.g., 200+) for applicants seeking the highest tier loans or best interest rates. This immediately filters out the highest risk segment identified by the data.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</a:tr>
              <a:tr h="1743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 Discipline (r = 0.20)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Num_of_Delayed_Payment is the strongest active risk factor.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Establish an Auto-Decline Threshold: Set a low, hard limit for Num_of_Delayed_Payment (e.g., less than 5 in the last two years) above which the application is automatically flagged for manual review or decline. This addresses the most direct indicator of future default risk.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</a:tr>
              <a:tr h="133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Financial Complexity (r approx 0.18)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Num_Bank_Accounts is associated with risk.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Complexity as a Secondary Signal: For applicants scoring in the 'Standard' range, use a high Number of Bank Accounts as a secondary flag for caution, suggesting potential difficulties in managing fragmented finances.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</a:tr>
              <a:tr h="156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Income as a Buffer (r approx -0.08)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Annual_Income is a strong protective factor.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Offer Tiered Rates: Use Annual_Income as a primary factor when determining interest rate tiers or loan amounts, rewarding higher-income individuals who demonstrate the financial capacity to absorb risk, even if other factors are marginal.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5900" marB="75900" marR="113850" marL="1138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0" name="Google Shape;3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/>
          <p:nvPr/>
        </p:nvSpPr>
        <p:spPr>
          <a:xfrm>
            <a:off x="862489" y="678656"/>
            <a:ext cx="7419023" cy="4106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93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12900"/>
              <a:buFont typeface="Times New Roman"/>
              <a:buNone/>
            </a:pPr>
            <a:r>
              <a:rPr b="1" lang="en-US" sz="129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</a:t>
            </a:r>
            <a:endParaRPr sz="1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862489" y="5155168"/>
            <a:ext cx="7419023" cy="1478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successfully validated a reliable machine learning model for automated credit score classification.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862489" y="7003137"/>
            <a:ext cx="54066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400"/>
              <a:buFont typeface="Times New Roman"/>
              <a:buNone/>
            </a:pPr>
            <a:r>
              <a:rPr b="1" lang="en-US" sz="34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&amp; Discussion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783550" y="1220748"/>
            <a:ext cx="3252311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1: The Challenge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83550" y="1867376"/>
            <a:ext cx="12648248" cy="858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5400"/>
              <a:buFont typeface="Times New Roman"/>
              <a:buNone/>
            </a:pPr>
            <a:r>
              <a:rPr b="1" lang="en-US" sz="54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Automating Credit Risk Assessment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783550" y="3061216"/>
            <a:ext cx="6419731" cy="2386370"/>
          </a:xfrm>
          <a:prstGeom prst="roundRect">
            <a:avLst>
              <a:gd fmla="val 6131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753070" y="3061216"/>
            <a:ext cx="121920" cy="2386370"/>
          </a:xfrm>
          <a:prstGeom prst="roundRect">
            <a:avLst>
              <a:gd fmla="val 275441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1129308" y="3315533"/>
            <a:ext cx="2487454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129308" y="3760708"/>
            <a:ext cx="5819656" cy="143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institutions require a </a:t>
            </a:r>
            <a:r>
              <a:rPr lang="en-US" sz="17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and automated system</a:t>
            </a: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quickly assess the credit risk of loan applicants. Manual assessment is slow, prone to inconsistency, and costly.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7427119" y="3061216"/>
            <a:ext cx="6419731" cy="2386370"/>
          </a:xfrm>
          <a:prstGeom prst="roundRect">
            <a:avLst>
              <a:gd fmla="val 6131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396639" y="3061216"/>
            <a:ext cx="121920" cy="2386370"/>
          </a:xfrm>
          <a:prstGeom prst="roundRect">
            <a:avLst>
              <a:gd fmla="val 275441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772876" y="3315533"/>
            <a:ext cx="2487454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Objective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7772876" y="3760708"/>
            <a:ext cx="5819656" cy="1074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and evaluate several machine learning models to accurately classify an individual's creditworthiness and identify the key factors that drive credit scores.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783550" y="5699403"/>
            <a:ext cx="13063299" cy="1309449"/>
          </a:xfrm>
          <a:prstGeom prst="roundRect">
            <a:avLst>
              <a:gd fmla="val 25646" name="adj"/>
            </a:avLst>
          </a:prstGeom>
          <a:solidFill>
            <a:srgbClr val="4D4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388" y="6042422"/>
            <a:ext cx="279797" cy="2238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1511022" y="5979200"/>
            <a:ext cx="12111990" cy="71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analysis leverages the "Credit Score Classification" dataset from Kaggle: </a:t>
            </a:r>
            <a:r>
              <a:rPr lang="en-US" sz="1750" u="sng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https://www.kaggle.com/datasets/iremnurtokuroglu/credit-score-classification-cleaned-dataset/data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586145" y="460534"/>
            <a:ext cx="2760345" cy="232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1450"/>
              <a:buFont typeface="Times New Roman"/>
              <a:buNone/>
            </a:pPr>
            <a:r>
              <a:rPr b="1" lang="en-US" sz="145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2: Dataset Overview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586145" y="944166"/>
            <a:ext cx="5135761" cy="641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586145" y="1653478"/>
            <a:ext cx="13458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lang="en-US" sz="23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first look at our dataset reveals its structure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7527131" y="2570857"/>
            <a:ext cx="83701" cy="83701"/>
          </a:xfrm>
          <a:prstGeom prst="roundRect">
            <a:avLst>
              <a:gd fmla="val 54623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3" name="Google Shape;103;p3"/>
          <p:cNvSpPr/>
          <p:nvPr/>
        </p:nvSpPr>
        <p:spPr>
          <a:xfrm>
            <a:off x="7778219" y="2481975"/>
            <a:ext cx="30444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None/>
            </a:pPr>
            <a:r>
              <a:rPr b="1" lang="en-US" sz="20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&amp; Target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7778234" y="2881908"/>
            <a:ext cx="6273641" cy="804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lang="en-US" sz="19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mix of numerical data (like Age, Annual_Income, Num_of_Loan) and categorical data (like Occupation, Credit_Mix). The target variable, </a:t>
            </a:r>
            <a:r>
              <a:rPr b="1" lang="en-US" sz="19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Credit_Score</a:t>
            </a:r>
            <a:r>
              <a:rPr lang="en-US" sz="19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our prediction goal, is categorized into 'Good', 'Standard', or 'Poor'.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556781" y="5332265"/>
            <a:ext cx="83700" cy="83700"/>
          </a:xfrm>
          <a:prstGeom prst="roundRect">
            <a:avLst>
              <a:gd fmla="val 5000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6" name="Google Shape;106;p3"/>
          <p:cNvSpPr/>
          <p:nvPr/>
        </p:nvSpPr>
        <p:spPr>
          <a:xfrm>
            <a:off x="7778234" y="5183485"/>
            <a:ext cx="186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450"/>
              <a:buFont typeface="Times New Roman"/>
              <a:buNone/>
            </a:pPr>
            <a:r>
              <a:rPr b="1" lang="en-US" sz="20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Size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708209" y="5639441"/>
            <a:ext cx="6273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00"/>
              <a:buFont typeface="Times New Roman"/>
              <a:buNone/>
            </a:pPr>
            <a:r>
              <a:rPr lang="en-US" sz="19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contains </a:t>
            </a:r>
            <a:r>
              <a:rPr lang="en-US" sz="1900">
                <a:solidFill>
                  <a:srgbClr val="000000"/>
                </a:solidFill>
                <a:highlight>
                  <a:srgbClr val="FFE14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100,000 entries</a:t>
            </a:r>
            <a:r>
              <a:rPr lang="en-US" sz="19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providing a solid foundation for robust analysis and model training.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145" y="2301188"/>
            <a:ext cx="6383066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431959" y="339447"/>
            <a:ext cx="4707136" cy="473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Quality Assurance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431959" y="1059537"/>
            <a:ext cx="13766483" cy="246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analysis, we ensured the data was clean and reliable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31959" y="1445181"/>
            <a:ext cx="9918541" cy="1996519"/>
          </a:xfrm>
          <a:prstGeom prst="roundRect">
            <a:avLst>
              <a:gd fmla="val 25710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837252" y="1660400"/>
            <a:ext cx="249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625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Values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0579100" y="1445181"/>
            <a:ext cx="3619341" cy="1996519"/>
          </a:xfrm>
          <a:prstGeom prst="roundRect">
            <a:avLst>
              <a:gd fmla="val 25710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11226099" y="1847175"/>
            <a:ext cx="249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b="1"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Duplicate Records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10652631" y="2320402"/>
            <a:ext cx="3472278" cy="561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verified that there were no </a:t>
            </a:r>
            <a:endParaRPr sz="1800">
              <a:solidFill>
                <a:srgbClr val="D7D4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duplicate rows in the dataset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59" y="3708399"/>
            <a:ext cx="7083503" cy="442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036" y="3708399"/>
            <a:ext cx="6586151" cy="44230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begins with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converts "bad" inputs into missing markers ($NaN$) and ensures the column's data type is numeric. Next, it identifies and converts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(including negative values) to $NaN$ if they fall outside a safe range determined by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group-level frequency data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Finally, all missing values are filled using 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two-step imputation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prioritizing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group mode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contextual accuracy, and then using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median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a final, global fallback to ensure the column is fully populated and clean.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570548" y="1831850"/>
            <a:ext cx="950055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Converts "bad" inputs into missing markers (NaN) and ensures the column's data type is numeric.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Identifies and converts outliers (including negative values) to NaN if they fall outside a safe range determined by group-level frequency data.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All missing values are filled using a two-step imputation: prioritizing the local group mode for contextual accuracy, and then using the overall median as a final, global fallback to ensure the column is fully populated and clean.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468500" y="368150"/>
            <a:ext cx="7180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555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Variable - A Balanced View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68511" y="1007626"/>
            <a:ext cx="13693378" cy="214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analyzed the distribution of our target variable, Credit_Score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275375" y="6783572"/>
            <a:ext cx="6779776" cy="1360968"/>
          </a:xfrm>
          <a:prstGeom prst="roundRect">
            <a:avLst>
              <a:gd fmla="val 73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271663" y="6793394"/>
            <a:ext cx="60960" cy="1351146"/>
          </a:xfrm>
          <a:prstGeom prst="roundRect">
            <a:avLst>
              <a:gd fmla="val 329405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581826" y="7061975"/>
            <a:ext cx="19689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41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548603" y="7289587"/>
            <a:ext cx="6350607" cy="658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3 categories ('Good', 'Standard', 'Poor') are fairly balanced.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7315200" y="6783572"/>
            <a:ext cx="7254240" cy="1360968"/>
          </a:xfrm>
          <a:prstGeom prst="roundRect">
            <a:avLst>
              <a:gd fmla="val 73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7315200" y="6783572"/>
            <a:ext cx="60960" cy="1286540"/>
          </a:xfrm>
          <a:prstGeom prst="roundRect">
            <a:avLst>
              <a:gd fmla="val 329405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7576900" y="6989900"/>
            <a:ext cx="20616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41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7592140" y="7395576"/>
            <a:ext cx="6435923" cy="428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excellent for model training, as it prevents the model from being biased towards any single class.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11" y="1717893"/>
            <a:ext cx="8429706" cy="47923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9501711" y="2315884"/>
            <a:ext cx="459326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Unique Values: 3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column: Credit_Score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53,174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28,998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17,828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468511" y="368141"/>
            <a:ext cx="5218271" cy="371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555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Correlation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468511" y="1007626"/>
            <a:ext cx="13693378" cy="214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Times New Roman"/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analyzed the correlation of our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275375" y="6783572"/>
            <a:ext cx="6779776" cy="1360968"/>
          </a:xfrm>
          <a:prstGeom prst="roundRect">
            <a:avLst>
              <a:gd fmla="val 73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271663" y="6793394"/>
            <a:ext cx="60960" cy="1351146"/>
          </a:xfrm>
          <a:prstGeom prst="roundRect">
            <a:avLst>
              <a:gd fmla="val 329405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581827" y="6969050"/>
            <a:ext cx="2081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41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548603" y="7289587"/>
            <a:ext cx="6350607" cy="658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feature that has good correlation with ‘Poor” credit score </a:t>
            </a:r>
            <a:endParaRPr/>
          </a:p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Num_of Delayed_Payment, Change_Credit_limit, </a:t>
            </a:r>
            <a:endParaRPr/>
          </a:p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Num_Bank_accounts, Interest_rate and Num_credit_cards.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7315200" y="6783572"/>
            <a:ext cx="7254240" cy="1360968"/>
          </a:xfrm>
          <a:prstGeom prst="roundRect">
            <a:avLst>
              <a:gd fmla="val 73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7315200" y="6783572"/>
            <a:ext cx="60960" cy="1286540"/>
          </a:xfrm>
          <a:prstGeom prst="roundRect">
            <a:avLst>
              <a:gd fmla="val 329405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9434799" y="2527037"/>
            <a:ext cx="4727090" cy="28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encode our target variable Credit_score as follow: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is Good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is Standard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is Poor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11" y="1325021"/>
            <a:ext cx="8595717" cy="52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>
            <a:off x="7576900" y="6965800"/>
            <a:ext cx="2081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41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7576899" y="7289374"/>
            <a:ext cx="6350607" cy="658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feature that has good correlation with ‘Good” credit score </a:t>
            </a:r>
            <a:endParaRPr/>
          </a:p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Total_EMI_per_month, Age, Monthly_inhand_Salary,</a:t>
            </a:r>
            <a:endParaRPr/>
          </a:p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Annual_Income and Credit_History_Age.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783669" y="879038"/>
            <a:ext cx="7576661" cy="124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900"/>
              <a:buFont typeface="Times New Roman"/>
              <a:buNone/>
            </a:pPr>
            <a:r>
              <a:rPr b="1" lang="en-US" sz="39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High-Risk Profile - Debt and Credit Utilization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83669" y="2459117"/>
            <a:ext cx="7576661" cy="71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analysis reveals that 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with different score groups show varying levels of leverage and debt.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783669" y="3427452"/>
            <a:ext cx="7576661" cy="2264688"/>
          </a:xfrm>
          <a:prstGeom prst="roundRect">
            <a:avLst>
              <a:gd fmla="val 7212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753189" y="3427452"/>
            <a:ext cx="91440" cy="2264688"/>
          </a:xfrm>
          <a:prstGeom prst="roundRect">
            <a:avLst>
              <a:gd fmla="val 27551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1129427" y="3681770"/>
            <a:ext cx="2488168" cy="31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1129427" y="4127063"/>
            <a:ext cx="6976586" cy="107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753189" y="5934313"/>
            <a:ext cx="7576661" cy="1863804"/>
          </a:xfrm>
          <a:prstGeom prst="roundRect">
            <a:avLst>
              <a:gd fmla="val 8758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722709" y="5934313"/>
            <a:ext cx="121920" cy="1863804"/>
          </a:xfrm>
          <a:prstGeom prst="roundRect">
            <a:avLst>
              <a:gd fmla="val 27551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1098947" y="6188630"/>
            <a:ext cx="2488168" cy="310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098947" y="6499621"/>
            <a:ext cx="6976586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Minimizing Outstanding Debt is a requirement for a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credit score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Furthermore, a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count of bank accounts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suggests 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fragmented or complex financial management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serves as an unexpected risk indicator for the Standard and Poor categories.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1129427" y="3992761"/>
            <a:ext cx="6976586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Outstanding Debt: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{r = 0.39} is lowest for 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score group (median approx $750). 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group carries the highest median debt (approx $2,000), indicating the highest leverage among all customers.</a:t>
            </a:r>
            <a:endParaRPr/>
          </a:p>
          <a:p>
            <a:pPr indent="-825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Bank Accounts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a positive correlation ({r ~ 0.18} with a worse credit score. 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score group has the lowest median number of bank accounts (approx 3), while 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group has the highest (approx 7).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4530" y="879037"/>
            <a:ext cx="5539946" cy="378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4530" y="4664452"/>
            <a:ext cx="5539946" cy="356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>
            <a:off x="431950" y="339450"/>
            <a:ext cx="10999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The Strongest Risk Factor - Payment Discipline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431959" y="929164"/>
            <a:ext cx="13766483" cy="246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characteristic separating Good credit from risk groups is payment history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31959" y="1451967"/>
            <a:ext cx="13766483" cy="559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Aggressive Credit Seeking: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high Changed Credit Limit (r = 0.19) is a strong risk indicator, showing that customers in the Poor/Standard groups have a higher frequency of recent 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limit changes.</a:t>
            </a:r>
            <a:endParaRPr/>
          </a:p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431959" y="6989243"/>
            <a:ext cx="6984801" cy="1126056"/>
          </a:xfrm>
          <a:prstGeom prst="roundRect">
            <a:avLst>
              <a:gd fmla="val 20176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33782" y="7127832"/>
            <a:ext cx="13716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050"/>
              <a:buFont typeface="Times New Roman"/>
              <a:buNone/>
            </a:pPr>
            <a:r>
              <a:rPr b="1" lang="en-US" sz="10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33782" y="7373339"/>
            <a:ext cx="654438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Payments: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single strongest positive predictor of a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score is 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Delayed Payments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 = 0.20). The median number of delays for the </a:t>
            </a: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score group (approx 8) is significantly lower than for the Poor/Standard groups.</a:t>
            </a:r>
            <a:endParaRPr/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Calibri"/>
              <a:buNone/>
            </a:pPr>
            <a:r>
              <a:t/>
            </a:r>
            <a:endParaRPr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540108" y="6989242"/>
            <a:ext cx="6998852" cy="1126057"/>
          </a:xfrm>
          <a:prstGeom prst="roundRect">
            <a:avLst>
              <a:gd fmla="val 20176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7678697" y="7127832"/>
            <a:ext cx="13716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050"/>
              <a:buFont typeface="Times New Roman"/>
              <a:buNone/>
            </a:pPr>
            <a:r>
              <a:rPr b="1" lang="en-US" sz="105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678697" y="7373339"/>
            <a:ext cx="6710403" cy="6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regularity is essential. Any increase in delayed payments is a </a:t>
            </a:r>
            <a:endParaRPr sz="1800">
              <a:solidFill>
                <a:srgbClr val="D7D4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risk signal, strongly pushing the score towards the Poor category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Calibri"/>
              <a:buNone/>
            </a:pPr>
            <a:r>
              <a:t/>
            </a:r>
            <a:endParaRPr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782" y="2011680"/>
            <a:ext cx="5925614" cy="471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697" y="2011680"/>
            <a:ext cx="5899813" cy="4712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431943" y="339450"/>
            <a:ext cx="11586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E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The Single Strongest Factor - Credit Longevity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31959" y="929164"/>
            <a:ext cx="13766483" cy="246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length of an individual's credit history plays a crucial role in determining their score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431959" y="1542128"/>
            <a:ext cx="137664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•Observation: Credit History Age (r = -0.61) is the single strongest numerical predictor of the target variable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493633" y="2508422"/>
            <a:ext cx="6821567" cy="1841156"/>
          </a:xfrm>
          <a:prstGeom prst="roundRect">
            <a:avLst>
              <a:gd fmla="val 79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478393" y="2508422"/>
            <a:ext cx="60960" cy="1841155"/>
          </a:xfrm>
          <a:prstGeom prst="roundRect">
            <a:avLst>
              <a:gd fmla="val 30375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677958" y="2769850"/>
            <a:ext cx="2673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7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77942" y="3180130"/>
            <a:ext cx="6498669" cy="98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Good score group has a significantly higher median Credit_History_Age (approx 290) compared to all other groups.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493633" y="4917379"/>
            <a:ext cx="6821567" cy="2546102"/>
          </a:xfrm>
          <a:prstGeom prst="roundRect">
            <a:avLst>
              <a:gd fmla="val 7971" name="adj"/>
            </a:avLst>
          </a:prstGeom>
          <a:solidFill>
            <a:srgbClr val="27272B"/>
          </a:solidFill>
          <a:ln cap="flat" cmpd="sng" w="1522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478393" y="4917379"/>
            <a:ext cx="60960" cy="2546101"/>
          </a:xfrm>
          <a:prstGeom prst="roundRect">
            <a:avLst>
              <a:gd fmla="val 30375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677956" y="5191100"/>
            <a:ext cx="2341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75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55081" y="5487071"/>
            <a:ext cx="649866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7D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shorter credit history provides less data for lenders to assess long-term payment reliability. Credit longevity is the foundation upon which a Good credit score is built.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494" y="2030772"/>
            <a:ext cx="6619875" cy="606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2025-10-18T13:19:54Z</dcterms:created>
</cp:coreProperties>
</file>